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72" r:id="rId5"/>
    <p:sldId id="261" r:id="rId6"/>
    <p:sldId id="262" r:id="rId7"/>
    <p:sldId id="263" r:id="rId8"/>
    <p:sldId id="264" r:id="rId9"/>
    <p:sldId id="265" r:id="rId10"/>
    <p:sldId id="266" r:id="rId11"/>
    <p:sldId id="267" r:id="rId12"/>
    <p:sldId id="268" r:id="rId13"/>
    <p:sldId id="269" r:id="rId14"/>
    <p:sldId id="270" r:id="rId15"/>
    <p:sldId id="275" r:id="rId16"/>
    <p:sldId id="271"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9" d="100"/>
          <a:sy n="99" d="100"/>
        </p:scale>
        <p:origin x="-192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it-IT" smtClean="0"/>
              <a:t>Fare clic per modificare stile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14/06/17</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uto">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it-IT" smtClean="0"/>
              <a:t>Fare clic per modificare stile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olo tito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it-IT" smtClean="0"/>
              <a:t>Fare clic per modificare stile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14/06/17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uot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14/06/17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it-IT" smtClean="0"/>
              <a:t>Fare clic per modificare stile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it-IT" smtClean="0"/>
              <a:t>Fare clic per modificare stile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magine sopra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it-IT" smtClean="0"/>
              <a:t>Fare clic per modificare stile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magini con didascalia">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it-IT" smtClean="0"/>
              <a:t>Fare clic per modificare stile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it-IT" smtClean="0"/>
              <a:t>Trascinare l'immagine su un segnaposto o fare clic sull'icona per aggiungerla</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it-IT" smtClean="0"/>
              <a:t>Trascinare l'immagine su un segnaposto o fare clic sull'icona per aggiungerla</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magini con didascalia">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it-IT" smtClean="0"/>
              <a:t>Fare clic per modificare stile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it-IT" smtClean="0"/>
              <a:t>Trascinare l'immagine su un segnaposto o fare clic sull'icona per aggiungerla</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it-IT" smtClean="0"/>
              <a:t>Trascinare l'immagine su un segnaposto o fare clic sull'icona per aggiungerla</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it-IT" smtClean="0"/>
              <a:t>Trascinare l'immagine su un segnaposto o fare clic sull'icona per aggiungerla</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magini con didascalia,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it-IT" smtClean="0"/>
              <a:t>Fare clic per modificare stile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it-IT" smtClean="0"/>
              <a:t>Trascinare l'immagine su un segnaposto o fare clic sull'icona per aggiungerla</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it-IT" smtClean="0"/>
              <a:t>Trascinare l'immagine su un segnaposto o fare clic sull'icona per aggiungerla</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olo e testo verticale">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it-IT" smtClean="0"/>
              <a:t>Fare clic per modificare stile</a:t>
            </a:r>
            <a:endParaRPr/>
          </a:p>
        </p:txBody>
      </p:sp>
      <p:sp>
        <p:nvSpPr>
          <p:cNvPr id="3" name="Vertical Text Placeholder 2"/>
          <p:cNvSpPr>
            <a:spLocks noGrp="1"/>
          </p:cNvSpPr>
          <p:nvPr>
            <p:ph type="body" orient="vert" idx="1"/>
          </p:nvPr>
        </p:nvSpPr>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14/06/17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olo e contenuto">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idx="1"/>
          </p:nvPr>
        </p:nvSpPr>
        <p:spPr/>
        <p:txBody>
          <a:bodyPr/>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14/06/17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olo verticale e tes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it-IT" smtClean="0"/>
              <a:t>Fare clic per modificare stile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14/06/17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olo e contenuto,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it-IT" smtClean="0"/>
              <a:t>Fare clic per modificare stile</a:t>
            </a:r>
            <a:endParaRPr/>
          </a:p>
        </p:txBody>
      </p:sp>
      <p:sp>
        <p:nvSpPr>
          <p:cNvPr id="3" name="Content Placeholder 2"/>
          <p:cNvSpPr>
            <a:spLocks noGrp="1"/>
          </p:cNvSpPr>
          <p:nvPr>
            <p:ph idx="1"/>
          </p:nvPr>
        </p:nvSpPr>
        <p:spPr/>
        <p:txBody>
          <a:bodyPr/>
          <a:lstStyle>
            <a:lvl5pPr>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14/06/17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it-IT" smtClean="0"/>
              <a:t>Fare clic per modificare gli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titolo con 2 immagini">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it-IT" smtClean="0"/>
              <a:t>Fare clic per modificare stile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14/06/17</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it-IT" smtClean="0"/>
              <a:t>Trascinare l'immagine su un segnaposto o fare clic sull'icona per aggiungerla</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it-IT" smtClean="0"/>
              <a:t>Trascinare l'immagine su un segnaposto o fare clic sull'icona per aggiungerla</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gli stili del testo dello schema</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it-IT" smtClean="0"/>
              <a:t>Fare clic per modificare stile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14/06/17</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uto 2">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fronto">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it-IT" smtClean="0"/>
              <a:t>Fare clic per modificare stile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14/06/17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uto, sopra e sotto">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uto">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it-IT" smtClean="0"/>
              <a:t>Fare clic per modificare stile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14/06/17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it-IT" smtClean="0"/>
              <a:t>Fare clic per modificare stile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14/06/17</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3.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2.jp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4" Type="http://schemas.openxmlformats.org/officeDocument/2006/relationships/image" Target="../media/image5.jpg"/><Relationship Id="rId5" Type="http://schemas.openxmlformats.org/officeDocument/2006/relationships/image" Target="../media/image6.jpg"/><Relationship Id="rId6" Type="http://schemas.openxmlformats.org/officeDocument/2006/relationships/image" Target="../media/image7.jpg"/><Relationship Id="rId1" Type="http://schemas.openxmlformats.org/officeDocument/2006/relationships/slideLayout" Target="../slideLayouts/slideLayout4.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720463" y="4624668"/>
            <a:ext cx="5118737" cy="933450"/>
          </a:xfrm>
        </p:spPr>
        <p:txBody>
          <a:bodyPr>
            <a:noAutofit/>
          </a:bodyPr>
          <a:lstStyle/>
          <a:p>
            <a:r>
              <a:rPr lang="it-IT" sz="3200" b="1" dirty="0"/>
              <a:t>BRICS, LE ECONOMIE CHE “TIRANO” </a:t>
            </a:r>
            <a:r>
              <a:rPr lang="it-IT" sz="3200" dirty="0"/>
              <a:t/>
            </a:r>
            <a:br>
              <a:rPr lang="it-IT" sz="3200" dirty="0"/>
            </a:br>
            <a:endParaRPr lang="it-IT" sz="3200" dirty="0"/>
          </a:p>
        </p:txBody>
      </p:sp>
      <p:sp>
        <p:nvSpPr>
          <p:cNvPr id="3" name="CasellaDiTesto 2"/>
          <p:cNvSpPr txBox="1"/>
          <p:nvPr/>
        </p:nvSpPr>
        <p:spPr>
          <a:xfrm>
            <a:off x="0" y="6211669"/>
            <a:ext cx="2501690" cy="646331"/>
          </a:xfrm>
          <a:prstGeom prst="rect">
            <a:avLst/>
          </a:prstGeom>
          <a:noFill/>
        </p:spPr>
        <p:txBody>
          <a:bodyPr wrap="square" rtlCol="0">
            <a:spAutoFit/>
          </a:bodyPr>
          <a:lstStyle/>
          <a:p>
            <a:r>
              <a:rPr lang="it-IT" dirty="0" smtClean="0"/>
              <a:t>Irene Pellegrini</a:t>
            </a:r>
          </a:p>
          <a:p>
            <a:r>
              <a:rPr lang="it-IT" dirty="0" smtClean="0"/>
              <a:t>5^C </a:t>
            </a:r>
            <a:r>
              <a:rPr lang="it-IT" dirty="0" err="1" smtClean="0"/>
              <a:t>a.s</a:t>
            </a:r>
            <a:r>
              <a:rPr lang="it-IT" dirty="0" smtClean="0"/>
              <a:t> 2016/2017</a:t>
            </a:r>
            <a:endParaRPr lang="it-IT" dirty="0"/>
          </a:p>
        </p:txBody>
      </p:sp>
    </p:spTree>
    <p:extLst>
      <p:ext uri="{BB962C8B-B14F-4D97-AF65-F5344CB8AC3E}">
        <p14:creationId xmlns:p14="http://schemas.microsoft.com/office/powerpoint/2010/main" val="28893155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86000"/>
          </a:blip>
          <a:stretch>
            <a:fillRect/>
          </a:stretch>
        </a:blipFill>
        <a:effectLst/>
      </p:bgPr>
    </p:bg>
    <p:spTree>
      <p:nvGrpSpPr>
        <p:cNvPr id="1" name=""/>
        <p:cNvGrpSpPr/>
        <p:nvPr/>
      </p:nvGrpSpPr>
      <p:grpSpPr>
        <a:xfrm>
          <a:off x="0" y="0"/>
          <a:ext cx="0" cy="0"/>
          <a:chOff x="0" y="0"/>
          <a:chExt cx="0" cy="0"/>
        </a:xfrm>
      </p:grpSpPr>
      <p:sp>
        <p:nvSpPr>
          <p:cNvPr id="2" name="Rettangolo 1"/>
          <p:cNvSpPr/>
          <p:nvPr/>
        </p:nvSpPr>
        <p:spPr>
          <a:xfrm>
            <a:off x="0" y="35006"/>
            <a:ext cx="8197848" cy="923330"/>
          </a:xfrm>
          <a:prstGeom prst="rect">
            <a:avLst/>
          </a:prstGeom>
        </p:spPr>
        <p:txBody>
          <a:bodyPr wrap="square">
            <a:spAutoFit/>
          </a:bodyPr>
          <a:lstStyle/>
          <a:p>
            <a:r>
              <a:rPr lang="it-IT" dirty="0"/>
              <a:t>L’evoluzione economica di questi Paesi, negli ultimi decenni, ha fatto sì che si </a:t>
            </a:r>
            <a:r>
              <a:rPr lang="it-IT" dirty="0" smtClean="0"/>
              <a:t>accrescesse </a:t>
            </a:r>
            <a:r>
              <a:rPr lang="it-IT" dirty="0"/>
              <a:t>sensibilmente il tasso di urbanizzazione, come emerge dal seguente grafico:</a:t>
            </a:r>
          </a:p>
        </p:txBody>
      </p:sp>
    </p:spTree>
    <p:extLst>
      <p:ext uri="{BB962C8B-B14F-4D97-AF65-F5344CB8AC3E}">
        <p14:creationId xmlns:p14="http://schemas.microsoft.com/office/powerpoint/2010/main" val="2538804760"/>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US" b="1" dirty="0"/>
              <a:t>Performance economica </a:t>
            </a:r>
            <a:r>
              <a:rPr lang="en-US" dirty="0"/>
              <a:t/>
            </a:r>
            <a:br>
              <a:rPr lang="en-US" dirty="0"/>
            </a:br>
            <a:endParaRPr lang="it-IT" dirty="0"/>
          </a:p>
        </p:txBody>
      </p:sp>
      <p:sp>
        <p:nvSpPr>
          <p:cNvPr id="3" name="Segnaposto testo 2"/>
          <p:cNvSpPr>
            <a:spLocks noGrp="1"/>
          </p:cNvSpPr>
          <p:nvPr>
            <p:ph type="body" idx="1"/>
          </p:nvPr>
        </p:nvSpPr>
        <p:spPr>
          <a:xfrm>
            <a:off x="1670199" y="4034004"/>
            <a:ext cx="5638800" cy="1500187"/>
          </a:xfrm>
        </p:spPr>
        <p:txBody>
          <a:bodyPr>
            <a:normAutofit/>
          </a:bodyPr>
          <a:lstStyle/>
          <a:p>
            <a:r>
              <a:rPr lang="it-IT" sz="1800" dirty="0" smtClean="0"/>
              <a:t>Ciò </a:t>
            </a:r>
            <a:r>
              <a:rPr lang="it-IT" sz="1800" dirty="0"/>
              <a:t>che </a:t>
            </a:r>
            <a:r>
              <a:rPr lang="it-IT" sz="1800" dirty="0" smtClean="0"/>
              <a:t>più colpisce </a:t>
            </a:r>
            <a:r>
              <a:rPr lang="it-IT" sz="1800" dirty="0"/>
              <a:t>nei Brics (e soprattutto nei Bric) è il </a:t>
            </a:r>
            <a:r>
              <a:rPr lang="it-IT" sz="1800" i="1" dirty="0"/>
              <a:t>tasso di crescita economica </a:t>
            </a:r>
            <a:r>
              <a:rPr lang="it-IT" sz="1800" dirty="0"/>
              <a:t>che essi hanno manifestato nell’ultimo decennio, anche tenuto conto delle difficoltà in cui si sono dibattuti – e si dibattono tuttora – i Paesi a capitalismo maturo. </a:t>
            </a:r>
          </a:p>
          <a:p>
            <a:endParaRPr lang="it-IT" sz="2400" dirty="0"/>
          </a:p>
        </p:txBody>
      </p:sp>
      <p:sp>
        <p:nvSpPr>
          <p:cNvPr id="4" name="Rettangolo 3"/>
          <p:cNvSpPr/>
          <p:nvPr/>
        </p:nvSpPr>
        <p:spPr>
          <a:xfrm>
            <a:off x="4479667" y="3244334"/>
            <a:ext cx="184666" cy="369332"/>
          </a:xfrm>
          <a:prstGeom prst="rect">
            <a:avLst/>
          </a:prstGeom>
        </p:spPr>
        <p:txBody>
          <a:bodyPr wrap="none">
            <a:spAutoFit/>
          </a:bodyPr>
          <a:lstStyle/>
          <a:p>
            <a:r>
              <a:rPr lang="it-IT" dirty="0"/>
              <a:t>￼</a:t>
            </a:r>
          </a:p>
        </p:txBody>
      </p:sp>
    </p:spTree>
    <p:extLst>
      <p:ext uri="{BB962C8B-B14F-4D97-AF65-F5344CB8AC3E}">
        <p14:creationId xmlns:p14="http://schemas.microsoft.com/office/powerpoint/2010/main" val="1495346936"/>
      </p:ext>
    </p:extLst>
  </p:cSld>
  <p:clrMapOvr>
    <a:masterClrMapping/>
  </p:clrMapOvr>
  <p:transition xmlns:p14="http://schemas.microsoft.com/office/powerpoint/2010/main" spd="slow">
    <p:wheel spokes="1"/>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37139" y="487450"/>
            <a:ext cx="2300744" cy="1014331"/>
          </a:xfrm>
        </p:spPr>
        <p:txBody>
          <a:bodyPr>
            <a:normAutofit fontScale="90000"/>
          </a:bodyPr>
          <a:lstStyle/>
          <a:p>
            <a:r>
              <a:rPr lang="it-IT" b="1" dirty="0"/>
              <a:t>Livello di vita </a:t>
            </a:r>
            <a:r>
              <a:rPr lang="it-IT" dirty="0"/>
              <a:t/>
            </a:r>
            <a:br>
              <a:rPr lang="it-IT" dirty="0"/>
            </a:br>
            <a:endParaRPr lang="it-IT" dirty="0"/>
          </a:p>
        </p:txBody>
      </p:sp>
      <p:sp>
        <p:nvSpPr>
          <p:cNvPr id="4" name="Segnaposto testo 3"/>
          <p:cNvSpPr>
            <a:spLocks noGrp="1"/>
          </p:cNvSpPr>
          <p:nvPr>
            <p:ph type="body" sz="half" idx="2"/>
          </p:nvPr>
        </p:nvSpPr>
        <p:spPr>
          <a:xfrm>
            <a:off x="381093" y="1111485"/>
            <a:ext cx="3255264" cy="5168611"/>
          </a:xfrm>
        </p:spPr>
        <p:txBody>
          <a:bodyPr>
            <a:noAutofit/>
          </a:bodyPr>
          <a:lstStyle/>
          <a:p>
            <a:r>
              <a:rPr lang="it-IT" sz="1600" dirty="0"/>
              <a:t>L’aumento della ricchezza nazionale – misurato dal Prodotto interno lordo – non si è però sempre associato a un miglioramento nelle condizioni di vita della </a:t>
            </a:r>
            <a:r>
              <a:rPr lang="it-IT" sz="1600" dirty="0" smtClean="0"/>
              <a:t>popolazione</a:t>
            </a:r>
            <a:r>
              <a:rPr lang="it-IT" sz="1600" dirty="0"/>
              <a:t>. Tutti i cinque Paesi considerati hanno, come si usa dire, un </a:t>
            </a:r>
            <a:r>
              <a:rPr lang="it-IT" sz="1600" i="1" dirty="0"/>
              <a:t>background di </a:t>
            </a:r>
            <a:r>
              <a:rPr lang="it-IT" sz="1600" i="1" dirty="0" smtClean="0"/>
              <a:t>povertà diffusa</a:t>
            </a:r>
            <a:r>
              <a:rPr lang="it-IT" sz="1600" dirty="0"/>
              <a:t>, </a:t>
            </a:r>
            <a:r>
              <a:rPr lang="it-IT" sz="1600" dirty="0" smtClean="0"/>
              <a:t>più consistente </a:t>
            </a:r>
            <a:r>
              <a:rPr lang="it-IT" sz="1600" dirty="0"/>
              <a:t>nel caso dell’India, del Brasile e del Sudafrica, </a:t>
            </a:r>
          </a:p>
          <a:p>
            <a:r>
              <a:rPr lang="it-IT" sz="1600" dirty="0"/>
              <a:t>assai meno nel caso della Russia</a:t>
            </a:r>
            <a:r>
              <a:rPr lang="it-IT" sz="1600"/>
              <a:t>, </a:t>
            </a:r>
            <a:r>
              <a:rPr lang="it-IT" sz="1600" smtClean="0"/>
              <a:t>relativamente </a:t>
            </a:r>
            <a:r>
              <a:rPr lang="it-IT" sz="1600" dirty="0"/>
              <a:t>meno nel caso della Cina. Nel complesso, nel corso degli ultimi due decenni il livello medio di vita della popolazione è aumentato, ma permangono – o, in taluni casi, si sono accentuate – disuguaglianze di rilievo. </a:t>
            </a:r>
            <a:endParaRPr lang="it-IT" sz="1600" dirty="0" smtClean="0"/>
          </a:p>
          <a:p>
            <a:r>
              <a:rPr lang="it-IT" sz="1600" dirty="0" smtClean="0"/>
              <a:t>Si </a:t>
            </a:r>
            <a:r>
              <a:rPr lang="it-IT" sz="1600" dirty="0"/>
              <a:t>osservi il grafico a lato. </a:t>
            </a:r>
          </a:p>
          <a:p>
            <a:endParaRPr lang="it-IT" sz="1600" dirty="0"/>
          </a:p>
        </p:txBody>
      </p:sp>
      <p:pic>
        <p:nvPicPr>
          <p:cNvPr id="5" name="Immagine 4" descr="Schermata 2017-06-02 alle 16.45.20.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8377" y="2155050"/>
            <a:ext cx="5170160" cy="4291805"/>
          </a:xfrm>
          <a:prstGeom prst="rect">
            <a:avLst/>
          </a:prstGeom>
        </p:spPr>
      </p:pic>
      <p:sp>
        <p:nvSpPr>
          <p:cNvPr id="6" name="Rettangolo 5"/>
          <p:cNvSpPr/>
          <p:nvPr/>
        </p:nvSpPr>
        <p:spPr>
          <a:xfrm>
            <a:off x="4223207" y="203544"/>
            <a:ext cx="4572000" cy="1815882"/>
          </a:xfrm>
          <a:prstGeom prst="rect">
            <a:avLst/>
          </a:prstGeom>
        </p:spPr>
        <p:txBody>
          <a:bodyPr>
            <a:spAutoFit/>
          </a:bodyPr>
          <a:lstStyle/>
          <a:p>
            <a:pPr algn="ctr"/>
            <a:r>
              <a:rPr lang="it-IT" sz="1600" b="1" i="1" dirty="0"/>
              <a:t>Nel complesso, possiamo dire che i Brics si caratterizzano per una notevole </a:t>
            </a:r>
            <a:r>
              <a:rPr lang="it-IT" sz="1600" b="1" i="1" dirty="0" smtClean="0"/>
              <a:t>estensione </a:t>
            </a:r>
            <a:r>
              <a:rPr lang="it-IT" sz="1600" b="1" i="1" dirty="0"/>
              <a:t>territoriale, un ammontare altrettanto notevole di popolazione, un ritmo </a:t>
            </a:r>
            <a:r>
              <a:rPr lang="it-IT" sz="1600" b="1" i="1" dirty="0" smtClean="0"/>
              <a:t>sostenuto </a:t>
            </a:r>
            <a:r>
              <a:rPr lang="it-IT" sz="1600" b="1" i="1" dirty="0"/>
              <a:t>di produzione della ricchezza nell’ultimo ventennio e una maldistribuzione della ricchezza ancora consistente.</a:t>
            </a:r>
          </a:p>
        </p:txBody>
      </p:sp>
    </p:spTree>
    <p:extLst>
      <p:ext uri="{BB962C8B-B14F-4D97-AF65-F5344CB8AC3E}">
        <p14:creationId xmlns:p14="http://schemas.microsoft.com/office/powerpoint/2010/main" val="32362368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xmlns:p14="http://schemas.microsoft.com/office/powerpoint/2010/main" spd="slow">
        <p:dissolv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ALTRI CARATTERI DEI PAESI BRICS </a:t>
            </a:r>
            <a:r>
              <a:rPr lang="it-IT" dirty="0"/>
              <a:t/>
            </a:r>
            <a:br>
              <a:rPr lang="it-IT" dirty="0"/>
            </a:br>
            <a:endParaRPr lang="it-IT" dirty="0"/>
          </a:p>
        </p:txBody>
      </p:sp>
    </p:spTree>
    <p:extLst>
      <p:ext uri="{BB962C8B-B14F-4D97-AF65-F5344CB8AC3E}">
        <p14:creationId xmlns:p14="http://schemas.microsoft.com/office/powerpoint/2010/main" val="2579707832"/>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1345125" y="153932"/>
            <a:ext cx="6673039" cy="894677"/>
          </a:xfrm>
        </p:spPr>
        <p:txBody>
          <a:bodyPr/>
          <a:lstStyle/>
          <a:p>
            <a:r>
              <a:rPr lang="it-IT" b="1" dirty="0">
                <a:ln>
                  <a:solidFill>
                    <a:schemeClr val="tx1"/>
                  </a:solidFill>
                </a:ln>
                <a:solidFill>
                  <a:srgbClr val="CCFFCC"/>
                </a:solidFill>
              </a:rPr>
              <a:t>Gli scambi internazionali </a:t>
            </a:r>
            <a:r>
              <a:rPr lang="it-IT" dirty="0">
                <a:ln>
                  <a:solidFill>
                    <a:schemeClr val="tx1"/>
                  </a:solidFill>
                </a:ln>
                <a:solidFill>
                  <a:srgbClr val="CCFFCC"/>
                </a:solidFill>
              </a:rPr>
              <a:t/>
            </a:r>
            <a:br>
              <a:rPr lang="it-IT" dirty="0">
                <a:ln>
                  <a:solidFill>
                    <a:schemeClr val="tx1"/>
                  </a:solidFill>
                </a:ln>
                <a:solidFill>
                  <a:srgbClr val="CCFFCC"/>
                </a:solidFill>
              </a:rPr>
            </a:br>
            <a:endParaRPr lang="it-IT" dirty="0">
              <a:ln>
                <a:solidFill>
                  <a:schemeClr val="tx1"/>
                </a:solidFill>
              </a:ln>
              <a:solidFill>
                <a:srgbClr val="CCFFCC"/>
              </a:solidFill>
            </a:endParaRPr>
          </a:p>
        </p:txBody>
      </p:sp>
      <p:sp>
        <p:nvSpPr>
          <p:cNvPr id="3" name="Segnaposto contenuto 2"/>
          <p:cNvSpPr>
            <a:spLocks noGrp="1"/>
          </p:cNvSpPr>
          <p:nvPr>
            <p:ph idx="1"/>
          </p:nvPr>
        </p:nvSpPr>
        <p:spPr>
          <a:xfrm>
            <a:off x="0" y="5919299"/>
            <a:ext cx="7556313" cy="1123099"/>
          </a:xfrm>
        </p:spPr>
        <p:txBody>
          <a:bodyPr/>
          <a:lstStyle/>
          <a:p>
            <a:pPr marL="0" indent="0" algn="ctr">
              <a:buNone/>
            </a:pPr>
            <a:r>
              <a:rPr lang="it-IT" i="1" dirty="0">
                <a:solidFill>
                  <a:srgbClr val="000000"/>
                </a:solidFill>
              </a:rPr>
              <a:t>La crescita del commercio estero, nel complesso dei Brics, è stata notevole e </a:t>
            </a:r>
            <a:r>
              <a:rPr lang="it-IT" i="1" dirty="0" smtClean="0">
                <a:solidFill>
                  <a:srgbClr val="000000"/>
                </a:solidFill>
              </a:rPr>
              <a:t>accelerata </a:t>
            </a:r>
            <a:r>
              <a:rPr lang="it-IT" i="1" dirty="0">
                <a:solidFill>
                  <a:srgbClr val="000000"/>
                </a:solidFill>
              </a:rPr>
              <a:t>nell’ultimo </a:t>
            </a:r>
            <a:r>
              <a:rPr lang="it-IT" i="1" dirty="0" smtClean="0">
                <a:solidFill>
                  <a:srgbClr val="000000"/>
                </a:solidFill>
              </a:rPr>
              <a:t>decennio…</a:t>
            </a:r>
          </a:p>
          <a:p>
            <a:pPr marL="0" indent="0" algn="ctr">
              <a:buNone/>
            </a:pPr>
            <a:endParaRPr lang="it-IT" i="1" dirty="0">
              <a:solidFill>
                <a:srgbClr val="000000"/>
              </a:solidFill>
            </a:endParaRPr>
          </a:p>
        </p:txBody>
      </p:sp>
    </p:spTree>
    <p:extLst>
      <p:ext uri="{BB962C8B-B14F-4D97-AF65-F5344CB8AC3E}">
        <p14:creationId xmlns:p14="http://schemas.microsoft.com/office/powerpoint/2010/main" val="376184929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73000"/>
          </a:blip>
          <a:stretch>
            <a:fillRect/>
          </a:stretch>
        </a:blipFill>
        <a:effectLst/>
      </p:bgPr>
    </p:bg>
    <p:spTree>
      <p:nvGrpSpPr>
        <p:cNvPr id="1" name=""/>
        <p:cNvGrpSpPr/>
        <p:nvPr/>
      </p:nvGrpSpPr>
      <p:grpSpPr>
        <a:xfrm>
          <a:off x="0" y="0"/>
          <a:ext cx="0" cy="0"/>
          <a:chOff x="0" y="0"/>
          <a:chExt cx="0" cy="0"/>
        </a:xfrm>
      </p:grpSpPr>
      <p:sp>
        <p:nvSpPr>
          <p:cNvPr id="5" name="CasellaDiTesto 4"/>
          <p:cNvSpPr txBox="1"/>
          <p:nvPr/>
        </p:nvSpPr>
        <p:spPr>
          <a:xfrm>
            <a:off x="0" y="0"/>
            <a:ext cx="7063864" cy="1200329"/>
          </a:xfrm>
          <a:prstGeom prst="rect">
            <a:avLst/>
          </a:prstGeom>
          <a:noFill/>
        </p:spPr>
        <p:txBody>
          <a:bodyPr wrap="square" rtlCol="0">
            <a:spAutoFit/>
          </a:bodyPr>
          <a:lstStyle/>
          <a:p>
            <a:pPr algn="ctr"/>
            <a:r>
              <a:rPr lang="it-IT" b="1" i="1" dirty="0">
                <a:solidFill>
                  <a:srgbClr val="000000"/>
                </a:solidFill>
              </a:rPr>
              <a:t>La Cina</a:t>
            </a:r>
            <a:r>
              <a:rPr lang="it-IT" i="1" dirty="0">
                <a:solidFill>
                  <a:srgbClr val="000000"/>
                </a:solidFill>
              </a:rPr>
              <a:t>, gigante in tal senso, ha effettuato proprio nel corso della crisi mondiale (2009) uno storico sorpasso ai danni della Germania, assumendo la posizione di primo esportatore mondiale di beni (appena qualche anno prima era in settima posizione)</a:t>
            </a:r>
            <a:r>
              <a:rPr lang="it-IT" i="1" dirty="0" smtClean="0">
                <a:solidFill>
                  <a:srgbClr val="000000"/>
                </a:solidFill>
              </a:rPr>
              <a:t>.. </a:t>
            </a:r>
            <a:endParaRPr lang="it-IT" i="1" dirty="0">
              <a:solidFill>
                <a:srgbClr val="000000"/>
              </a:solidFill>
            </a:endParaRPr>
          </a:p>
        </p:txBody>
      </p:sp>
      <p:sp>
        <p:nvSpPr>
          <p:cNvPr id="7" name="CasellaDiTesto 6"/>
          <p:cNvSpPr txBox="1"/>
          <p:nvPr/>
        </p:nvSpPr>
        <p:spPr>
          <a:xfrm>
            <a:off x="1180617" y="2434284"/>
            <a:ext cx="6633947" cy="1569660"/>
          </a:xfrm>
          <a:prstGeom prst="rect">
            <a:avLst/>
          </a:prstGeom>
          <a:noFill/>
        </p:spPr>
        <p:txBody>
          <a:bodyPr wrap="square" rtlCol="0">
            <a:spAutoFit/>
          </a:bodyPr>
          <a:lstStyle/>
          <a:p>
            <a:pPr algn="ctr"/>
            <a:r>
              <a:rPr lang="zh-TW" altLang="en-US" sz="2400" i="1" dirty="0"/>
              <a:t>丝绸之路经济带和</a:t>
            </a:r>
            <a:r>
              <a:rPr lang="en-US" altLang="zh-TW" sz="2400" i="1" dirty="0"/>
              <a:t>21</a:t>
            </a:r>
            <a:r>
              <a:rPr lang="zh-TW" altLang="en-US" sz="2400" i="1" dirty="0"/>
              <a:t>世纪海上丝绸之路，简称 “一带一路” 成为中华人民共和国对外的主要经济略。 目前已有六十国家和国际组织响应一带一路。</a:t>
            </a:r>
          </a:p>
        </p:txBody>
      </p:sp>
      <p:sp>
        <p:nvSpPr>
          <p:cNvPr id="8" name="CasellaDiTesto 7"/>
          <p:cNvSpPr txBox="1"/>
          <p:nvPr/>
        </p:nvSpPr>
        <p:spPr>
          <a:xfrm>
            <a:off x="115462" y="4733415"/>
            <a:ext cx="4272118" cy="1836400"/>
          </a:xfrm>
          <a:prstGeom prst="rect">
            <a:avLst/>
          </a:prstGeom>
          <a:noFill/>
        </p:spPr>
        <p:txBody>
          <a:bodyPr wrap="square" rtlCol="0">
            <a:spAutoFit/>
          </a:bodyPr>
          <a:lstStyle/>
          <a:p>
            <a:r>
              <a:rPr lang="it-IT" sz="2000" b="1" dirty="0"/>
              <a:t>One Belt One </a:t>
            </a:r>
            <a:r>
              <a:rPr lang="it-IT" sz="2000" b="1" dirty="0" smtClean="0"/>
              <a:t>Road</a:t>
            </a:r>
            <a:r>
              <a:rPr lang="it-IT" sz="2000" baseline="30000" dirty="0"/>
              <a:t> </a:t>
            </a:r>
            <a:r>
              <a:rPr lang="it-IT" sz="2000" baseline="30000" dirty="0" smtClean="0"/>
              <a:t>un </a:t>
            </a:r>
            <a:r>
              <a:rPr lang="it-IT" sz="2000" baseline="30000" dirty="0"/>
              <a:t>progetto cinese che unisce l’antico corridoio terrestre, Silk Road Economic Belt, meglio conosciuto come </a:t>
            </a:r>
            <a:r>
              <a:rPr lang="it-IT" sz="2000" i="1" baseline="30000" dirty="0"/>
              <a:t>Via della seta</a:t>
            </a:r>
            <a:r>
              <a:rPr lang="it-IT" sz="2000" baseline="30000" dirty="0"/>
              <a:t>, al Maritime Silk Road , la Nuova via di scambi marittimi di recentissima acquisizione, ha come obiettivo il favorire gli sbocchi commerciali per le produzioni cinesi e fare del paese asiatico una </a:t>
            </a:r>
            <a:r>
              <a:rPr lang="it-IT" sz="2000" b="1" baseline="30000" dirty="0"/>
              <a:t>superpotenza economica</a:t>
            </a:r>
            <a:r>
              <a:rPr lang="it-IT" sz="2000" baseline="30000" dirty="0"/>
              <a:t> su scala </a:t>
            </a:r>
            <a:r>
              <a:rPr lang="it-IT" sz="2000" baseline="30000" dirty="0" smtClean="0"/>
              <a:t>globale.</a:t>
            </a:r>
            <a:endParaRPr lang="it-IT" sz="2000" baseline="30000" dirty="0"/>
          </a:p>
        </p:txBody>
      </p:sp>
    </p:spTree>
    <p:extLst>
      <p:ext uri="{BB962C8B-B14F-4D97-AF65-F5344CB8AC3E}">
        <p14:creationId xmlns:p14="http://schemas.microsoft.com/office/powerpoint/2010/main" val="2263667444"/>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528"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p:cTn id="13" dur="700" fill="hold"/>
                                        <p:tgtEl>
                                          <p:spTgt spid="7"/>
                                        </p:tgtEl>
                                        <p:attrNameLst>
                                          <p:attrName>ppt_w</p:attrName>
                                        </p:attrNameLst>
                                      </p:cBhvr>
                                      <p:tavLst>
                                        <p:tav tm="0">
                                          <p:val>
                                            <p:fltVal val="0"/>
                                          </p:val>
                                        </p:tav>
                                        <p:tav tm="100000">
                                          <p:val>
                                            <p:strVal val="#ppt_w"/>
                                          </p:val>
                                        </p:tav>
                                      </p:tavLst>
                                    </p:anim>
                                    <p:anim calcmode="lin" valueType="num">
                                      <p:cBhvr>
                                        <p:cTn id="14" dur="700" fill="hold"/>
                                        <p:tgtEl>
                                          <p:spTgt spid="7"/>
                                        </p:tgtEl>
                                        <p:attrNameLst>
                                          <p:attrName>ppt_h</p:attrName>
                                        </p:attrNameLst>
                                      </p:cBhvr>
                                      <p:tavLst>
                                        <p:tav tm="0">
                                          <p:val>
                                            <p:fltVal val="0"/>
                                          </p:val>
                                        </p:tav>
                                        <p:tav tm="100000">
                                          <p:val>
                                            <p:strVal val="#ppt_h"/>
                                          </p:val>
                                        </p:tav>
                                      </p:tavLst>
                                    </p:anim>
                                    <p:animEffect transition="in" filter="fade">
                                      <p:cBhvr>
                                        <p:cTn id="15" dur="700"/>
                                        <p:tgtEl>
                                          <p:spTgt spid="7"/>
                                        </p:tgtEl>
                                      </p:cBhvr>
                                    </p:animEffect>
                                    <p:anim calcmode="lin" valueType="num">
                                      <p:cBhvr>
                                        <p:cTn id="16" dur="700" fill="hold"/>
                                        <p:tgtEl>
                                          <p:spTgt spid="7"/>
                                        </p:tgtEl>
                                        <p:attrNameLst>
                                          <p:attrName>ppt_x</p:attrName>
                                        </p:attrNameLst>
                                      </p:cBhvr>
                                      <p:tavLst>
                                        <p:tav tm="0">
                                          <p:val>
                                            <p:fltVal val="0.5"/>
                                          </p:val>
                                        </p:tav>
                                        <p:tav tm="100000">
                                          <p:val>
                                            <p:strVal val="#ppt_x"/>
                                          </p:val>
                                        </p:tav>
                                      </p:tavLst>
                                    </p:anim>
                                    <p:anim calcmode="lin" valueType="num">
                                      <p:cBhvr>
                                        <p:cTn id="17" dur="700" fill="hold"/>
                                        <p:tgtEl>
                                          <p:spTgt spid="7"/>
                                        </p:tgtEl>
                                        <p:attrNameLst>
                                          <p:attrName>ppt_y</p:attrName>
                                        </p:attrNameLst>
                                      </p:cBhvr>
                                      <p:tavLst>
                                        <p:tav tm="0">
                                          <p:val>
                                            <p:fltVal val="0.5"/>
                                          </p:val>
                                        </p:tav>
                                        <p:tav tm="100000">
                                          <p:val>
                                            <p:strVal val="#ppt_y"/>
                                          </p:val>
                                        </p:tav>
                                      </p:tavLst>
                                    </p:anim>
                                  </p:childTnLst>
                                </p:cTn>
                              </p:par>
                            </p:childTnLst>
                          </p:cTn>
                        </p:par>
                        <p:par>
                          <p:cTn id="18" fill="hold">
                            <p:stCondLst>
                              <p:cond delay="700"/>
                            </p:stCondLst>
                            <p:childTnLst>
                              <p:par>
                                <p:cTn id="19" presetID="12" presetClass="entr" presetSubtype="2"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p:tgtEl>
                                          <p:spTgt spid="8"/>
                                        </p:tgtEl>
                                        <p:attrNameLst>
                                          <p:attrName>ppt_x</p:attrName>
                                        </p:attrNameLst>
                                      </p:cBhvr>
                                      <p:tavLst>
                                        <p:tav tm="0">
                                          <p:val>
                                            <p:strVal val="#ppt_x+#ppt_w*1.125000"/>
                                          </p:val>
                                        </p:tav>
                                        <p:tav tm="100000">
                                          <p:val>
                                            <p:strVal val="#ppt_x"/>
                                          </p:val>
                                        </p:tav>
                                      </p:tavLst>
                                    </p:anim>
                                    <p:animEffect transition="in" filter="wipe(left)">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46000"/>
          </a:blip>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pt-BR" b="1" dirty="0"/>
              <a:t>I PROBLEMI CHE HANNO DI FRONTE OGGI I BRICS </a:t>
            </a:r>
            <a:r>
              <a:rPr lang="pt-BR" dirty="0"/>
              <a:t/>
            </a:r>
            <a:br>
              <a:rPr lang="pt-BR" dirty="0"/>
            </a:br>
            <a:endParaRPr lang="it-IT" dirty="0"/>
          </a:p>
        </p:txBody>
      </p:sp>
      <p:sp>
        <p:nvSpPr>
          <p:cNvPr id="3" name="Segnaposto contenuto 2"/>
          <p:cNvSpPr>
            <a:spLocks noGrp="1"/>
          </p:cNvSpPr>
          <p:nvPr>
            <p:ph idx="1"/>
          </p:nvPr>
        </p:nvSpPr>
        <p:spPr/>
        <p:txBody>
          <a:bodyPr>
            <a:normAutofit/>
          </a:bodyPr>
          <a:lstStyle/>
          <a:p>
            <a:pPr marL="0" indent="0" algn="ctr">
              <a:buNone/>
            </a:pPr>
            <a:r>
              <a:rPr lang="it-IT" i="1" dirty="0">
                <a:solidFill>
                  <a:schemeClr val="tx1"/>
                </a:solidFill>
              </a:rPr>
              <a:t>Come ha affermato, in un recente intervento su una rivista di geopolitica, lo studioso Vagif Gusejnov: «non bisogna pensare che gli orizzonti dei Brics siano </a:t>
            </a:r>
            <a:r>
              <a:rPr lang="it-IT" i="1" dirty="0" smtClean="0">
                <a:solidFill>
                  <a:schemeClr val="tx1"/>
                </a:solidFill>
              </a:rPr>
              <a:t>assolutamente </a:t>
            </a:r>
            <a:r>
              <a:rPr lang="it-IT" i="1" dirty="0">
                <a:solidFill>
                  <a:schemeClr val="tx1"/>
                </a:solidFill>
              </a:rPr>
              <a:t>sereni. Sulla via di strutturazione dei “cinque” esiste tutta una serie di </a:t>
            </a:r>
            <a:r>
              <a:rPr lang="it-IT" i="1" dirty="0" smtClean="0">
                <a:solidFill>
                  <a:schemeClr val="tx1"/>
                </a:solidFill>
              </a:rPr>
              <a:t>ostacoli </a:t>
            </a:r>
            <a:r>
              <a:rPr lang="it-IT" i="1" dirty="0">
                <a:solidFill>
                  <a:schemeClr val="tx1"/>
                </a:solidFill>
              </a:rPr>
              <a:t>molto seri</a:t>
            </a:r>
            <a:r>
              <a:rPr lang="it-IT" i="1" dirty="0" smtClean="0">
                <a:solidFill>
                  <a:schemeClr val="tx1"/>
                </a:solidFill>
              </a:rPr>
              <a:t>»</a:t>
            </a:r>
            <a:r>
              <a:rPr lang="it-IT" i="1" dirty="0">
                <a:solidFill>
                  <a:schemeClr val="tx1"/>
                </a:solidFill>
              </a:rPr>
              <a:t>.</a:t>
            </a:r>
            <a:r>
              <a:rPr lang="it-IT" i="1" dirty="0" smtClean="0">
                <a:solidFill>
                  <a:schemeClr val="tx1"/>
                </a:solidFill>
              </a:rPr>
              <a:t> </a:t>
            </a:r>
            <a:endParaRPr lang="it-IT" i="1" dirty="0" smtClean="0">
              <a:solidFill>
                <a:schemeClr val="tx1"/>
              </a:solidFill>
            </a:endParaRPr>
          </a:p>
          <a:p>
            <a:pPr marL="0" indent="0" algn="ctr">
              <a:buNone/>
            </a:pPr>
            <a:r>
              <a:rPr lang="it-IT" i="1" dirty="0" smtClean="0">
                <a:solidFill>
                  <a:schemeClr val="tx1"/>
                </a:solidFill>
              </a:rPr>
              <a:t>Tra </a:t>
            </a:r>
            <a:r>
              <a:rPr lang="it-IT" i="1" dirty="0">
                <a:solidFill>
                  <a:schemeClr val="tx1"/>
                </a:solidFill>
              </a:rPr>
              <a:t>queste, due meritano di essere qui ribadite: quella per una </a:t>
            </a:r>
            <a:r>
              <a:rPr lang="it-IT" i="1" dirty="0" smtClean="0">
                <a:solidFill>
                  <a:schemeClr val="tx1"/>
                </a:solidFill>
              </a:rPr>
              <a:t>più solida </a:t>
            </a:r>
            <a:r>
              <a:rPr lang="it-IT" i="1" dirty="0">
                <a:solidFill>
                  <a:schemeClr val="tx1"/>
                </a:solidFill>
              </a:rPr>
              <a:t>“democratizzazione” (in particolare per i due “giganti” Cina e Russia) e quella per debellare la </a:t>
            </a:r>
            <a:r>
              <a:rPr lang="it-IT" i="1" dirty="0" smtClean="0">
                <a:solidFill>
                  <a:schemeClr val="tx1"/>
                </a:solidFill>
              </a:rPr>
              <a:t>povertà entro </a:t>
            </a:r>
            <a:r>
              <a:rPr lang="it-IT" i="1" dirty="0">
                <a:solidFill>
                  <a:schemeClr val="tx1"/>
                </a:solidFill>
              </a:rPr>
              <a:t>i propri confini. </a:t>
            </a:r>
          </a:p>
          <a:p>
            <a:pPr algn="ctr"/>
            <a:endParaRPr lang="it-IT" i="1" dirty="0">
              <a:solidFill>
                <a:schemeClr val="tx1"/>
              </a:solidFill>
            </a:endParaRPr>
          </a:p>
        </p:txBody>
      </p:sp>
    </p:spTree>
    <p:extLst>
      <p:ext uri="{BB962C8B-B14F-4D97-AF65-F5344CB8AC3E}">
        <p14:creationId xmlns:p14="http://schemas.microsoft.com/office/powerpoint/2010/main" val="207682031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rotWithShape="1">
          <a:blip r:embed="rId2">
            <a:alphaModFix amt="46000"/>
          </a:blip>
          <a:stretch>
            <a:fillRect/>
          </a:stretch>
        </a:blipFill>
        <a:effectLst/>
      </p:bgPr>
    </p:bg>
    <p:spTree>
      <p:nvGrpSpPr>
        <p:cNvPr id="1" name=""/>
        <p:cNvGrpSpPr/>
        <p:nvPr/>
      </p:nvGrpSpPr>
      <p:grpSpPr>
        <a:xfrm>
          <a:off x="0" y="0"/>
          <a:ext cx="0" cy="0"/>
          <a:chOff x="0" y="0"/>
          <a:chExt cx="0" cy="0"/>
        </a:xfrm>
      </p:grpSpPr>
      <p:sp>
        <p:nvSpPr>
          <p:cNvPr id="4" name="Rettangolo 3"/>
          <p:cNvSpPr/>
          <p:nvPr/>
        </p:nvSpPr>
        <p:spPr>
          <a:xfrm>
            <a:off x="2459658" y="555730"/>
            <a:ext cx="4224684" cy="1754327"/>
          </a:xfrm>
          <a:prstGeom prst="rect">
            <a:avLst/>
          </a:prstGeom>
          <a:noFill/>
        </p:spPr>
        <p:txBody>
          <a:bodyPr wrap="none" lIns="91440" tIns="45720" rIns="91440" bIns="45720">
            <a:spAutoFit/>
          </a:bodyPr>
          <a:lstStyle/>
          <a:p>
            <a:pPr algn="ctr"/>
            <a:r>
              <a:rPr lang="it-IT"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Grazie per </a:t>
            </a:r>
          </a:p>
          <a:p>
            <a:pPr algn="ctr"/>
            <a:r>
              <a:rPr lang="it-IT" sz="5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l’attenzione</a:t>
            </a:r>
            <a:endParaRPr lang="it-IT"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5098134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ttangolo 1"/>
          <p:cNvSpPr/>
          <p:nvPr/>
        </p:nvSpPr>
        <p:spPr>
          <a:xfrm>
            <a:off x="4959447" y="5568508"/>
            <a:ext cx="4325675" cy="707886"/>
          </a:xfrm>
          <a:prstGeom prst="rect">
            <a:avLst/>
          </a:prstGeom>
        </p:spPr>
        <p:txBody>
          <a:bodyPr wrap="square">
            <a:spAutoFit/>
          </a:bodyPr>
          <a:lstStyle/>
          <a:p>
            <a:r>
              <a:rPr lang="it-IT" sz="40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yuthaya"/>
                <a:cs typeface="Ayuthaya"/>
              </a:rPr>
              <a:t>BRIC</a:t>
            </a:r>
            <a:r>
              <a:rPr lang="it-IT" sz="4000" b="1" i="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yuthaya"/>
                <a:cs typeface="Ayuthaya"/>
              </a:rPr>
              <a:t> </a:t>
            </a:r>
            <a:r>
              <a:rPr lang="it-IT" sz="40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yuthaya"/>
                <a:cs typeface="Ayuthaya"/>
              </a:rPr>
              <a:t>E BRICS</a:t>
            </a:r>
            <a:endParaRPr lang="it-IT" sz="4000" b="1" i="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Ayuthaya"/>
              <a:cs typeface="Ayuthaya"/>
            </a:endParaRPr>
          </a:p>
        </p:txBody>
      </p:sp>
    </p:spTree>
    <p:extLst>
      <p:ext uri="{BB962C8B-B14F-4D97-AF65-F5344CB8AC3E}">
        <p14:creationId xmlns:p14="http://schemas.microsoft.com/office/powerpoint/2010/main" val="3725169746"/>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3"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PERCHÉ I BRICS? </a:t>
            </a:r>
            <a:r>
              <a:rPr lang="it-IT" dirty="0"/>
              <a:t/>
            </a:r>
            <a:br>
              <a:rPr lang="it-IT" dirty="0"/>
            </a:br>
            <a:endParaRPr lang="it-IT" dirty="0"/>
          </a:p>
        </p:txBody>
      </p:sp>
      <p:sp>
        <p:nvSpPr>
          <p:cNvPr id="3" name="Segnaposto contenuto 2"/>
          <p:cNvSpPr>
            <a:spLocks noGrp="1"/>
          </p:cNvSpPr>
          <p:nvPr>
            <p:ph idx="1"/>
          </p:nvPr>
        </p:nvSpPr>
        <p:spPr/>
        <p:txBody>
          <a:bodyPr/>
          <a:lstStyle/>
          <a:p>
            <a:r>
              <a:rPr lang="it-IT" dirty="0"/>
              <a:t>Attualmente Brics non è soltanto un acronimo, un modo sintetico per indicare un insieme di Paesi in rapida crescita economica. Vedremo tra breve, infatti, che </a:t>
            </a:r>
            <a:r>
              <a:rPr lang="it-IT" dirty="0" smtClean="0"/>
              <a:t>questi </a:t>
            </a:r>
            <a:r>
              <a:rPr lang="it-IT" dirty="0"/>
              <a:t>Paesi hanno da qualche anno iniziato un percorso (tendenzialmente) comune, si sono riuniti definendo un insieme di obiettivi da realizzare, hanno assunto una posizione (tendenzialmente) omogenea nei riguardi delle </a:t>
            </a:r>
            <a:r>
              <a:rPr lang="it-IT" dirty="0" smtClean="0"/>
              <a:t>più consolidate </a:t>
            </a:r>
            <a:r>
              <a:rPr lang="it-IT" dirty="0"/>
              <a:t>potenze </a:t>
            </a:r>
            <a:r>
              <a:rPr lang="it-IT" dirty="0" smtClean="0"/>
              <a:t>economiche. </a:t>
            </a:r>
            <a:endParaRPr lang="it-IT" dirty="0"/>
          </a:p>
        </p:txBody>
      </p:sp>
      <p:sp>
        <p:nvSpPr>
          <p:cNvPr id="4" name="Rettangolo 3"/>
          <p:cNvSpPr/>
          <p:nvPr/>
        </p:nvSpPr>
        <p:spPr>
          <a:xfrm>
            <a:off x="1693451" y="5066934"/>
            <a:ext cx="5203035" cy="1846659"/>
          </a:xfrm>
          <a:prstGeom prst="rect">
            <a:avLst/>
          </a:prstGeom>
        </p:spPr>
        <p:txBody>
          <a:bodyPr wrap="square">
            <a:spAutoFit/>
          </a:bodyPr>
          <a:lstStyle/>
          <a:p>
            <a:pPr algn="ctr"/>
            <a:r>
              <a:rPr lang="it-IT" sz="2100" i="1" dirty="0"/>
              <a:t>«Analizzare i </a:t>
            </a:r>
            <a:r>
              <a:rPr lang="it-IT" sz="2100" i="1" dirty="0" err="1" smtClean="0"/>
              <a:t>Brics</a:t>
            </a:r>
            <a:r>
              <a:rPr lang="it-IT" sz="2100" i="1" dirty="0" smtClean="0"/>
              <a:t> </a:t>
            </a:r>
            <a:r>
              <a:rPr lang="it-IT" sz="2100" i="1" dirty="0"/>
              <a:t>come un gruppo omogeneo è un esercizio ambizioso ma... non sempre giustificato</a:t>
            </a:r>
            <a:r>
              <a:rPr lang="it-IT" sz="2100" i="1" dirty="0" smtClean="0"/>
              <a:t>»</a:t>
            </a:r>
          </a:p>
          <a:p>
            <a:pPr algn="ctr"/>
            <a:endParaRPr lang="it-IT" sz="2100" i="1" dirty="0" smtClean="0"/>
          </a:p>
          <a:p>
            <a:r>
              <a:rPr lang="it-IT" sz="1500" i="1" dirty="0" smtClean="0"/>
              <a:t>Andrea </a:t>
            </a:r>
            <a:r>
              <a:rPr lang="it-IT" sz="1500" i="1" dirty="0" err="1" smtClean="0"/>
              <a:t>Goldstein</a:t>
            </a:r>
            <a:r>
              <a:rPr lang="it-IT" sz="1500" i="1" dirty="0" smtClean="0"/>
              <a:t>, economista presso l’Ocse. </a:t>
            </a:r>
          </a:p>
          <a:p>
            <a:endParaRPr lang="it-IT" sz="1500" i="1" dirty="0"/>
          </a:p>
        </p:txBody>
      </p:sp>
    </p:spTree>
    <p:extLst>
      <p:ext uri="{BB962C8B-B14F-4D97-AF65-F5344CB8AC3E}">
        <p14:creationId xmlns:p14="http://schemas.microsoft.com/office/powerpoint/2010/main" val="36824809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45"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ppt_w</p:attrName>
                                        </p:attrNameLst>
                                      </p:cBhvr>
                                      <p:tavLst>
                                        <p:tav tm="0">
                                          <p:val>
                                            <p:strVal val="#ppt_w*0.70"/>
                                          </p:val>
                                        </p:tav>
                                        <p:tav tm="100000">
                                          <p:val>
                                            <p:strVal val="#ppt_w"/>
                                          </p:val>
                                        </p:tav>
                                      </p:tavLst>
                                    </p:anim>
                                    <p:anim calcmode="lin" valueType="num">
                                      <p:cBhvr>
                                        <p:cTn id="22" dur="1000" fill="hold"/>
                                        <p:tgtEl>
                                          <p:spTgt spid="4"/>
                                        </p:tgtEl>
                                        <p:attrNameLst>
                                          <p:attrName>ppt_h</p:attrName>
                                        </p:attrNameLst>
                                      </p:cBhvr>
                                      <p:tavLst>
                                        <p:tav tm="0">
                                          <p:val>
                                            <p:strVal val="#ppt_h"/>
                                          </p:val>
                                        </p:tav>
                                        <p:tav tm="100000">
                                          <p:val>
                                            <p:strVal val="#ppt_h"/>
                                          </p:val>
                                        </p:tav>
                                      </p:tavLst>
                                    </p:anim>
                                    <p:animEffect transition="in" filter="fade">
                                      <p:cBhvr>
                                        <p:cTn id="23"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Anello 2"/>
          <p:cNvSpPr/>
          <p:nvPr/>
        </p:nvSpPr>
        <p:spPr>
          <a:xfrm>
            <a:off x="2694128" y="859455"/>
            <a:ext cx="4503043" cy="3938099"/>
          </a:xfrm>
          <a:prstGeom prst="donut">
            <a:avLst>
              <a:gd name="adj" fmla="val 11959"/>
            </a:avLst>
          </a:prstGeom>
          <a:solidFill>
            <a:srgbClr val="FF0000"/>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it-IT">
              <a:solidFill>
                <a:srgbClr val="FF0000"/>
              </a:solidFill>
            </a:endParaRPr>
          </a:p>
        </p:txBody>
      </p:sp>
    </p:spTree>
    <p:extLst>
      <p:ext uri="{BB962C8B-B14F-4D97-AF65-F5344CB8AC3E}">
        <p14:creationId xmlns:p14="http://schemas.microsoft.com/office/powerpoint/2010/main" val="40105315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pt-BR" b="1" dirty="0"/>
              <a:t>CARATTERI CHE ACCOMUNANO I PAESI BRICS </a:t>
            </a:r>
            <a:r>
              <a:rPr lang="pt-BR" dirty="0"/>
              <a:t/>
            </a:r>
            <a:br>
              <a:rPr lang="pt-BR" dirty="0"/>
            </a:br>
            <a:endParaRPr lang="it-IT" dirty="0"/>
          </a:p>
        </p:txBody>
      </p:sp>
      <p:pic>
        <p:nvPicPr>
          <p:cNvPr id="7" name="Segnaposto immagine 6" descr="brazil.png"/>
          <p:cNvPicPr>
            <a:picLocks noGrp="1" noChangeAspect="1"/>
          </p:cNvPicPr>
          <p:nvPr>
            <p:ph type="pic" sz="quarter" idx="12"/>
          </p:nvPr>
        </p:nvPicPr>
        <p:blipFill>
          <a:blip r:embed="rId2">
            <a:extLst>
              <a:ext uri="{28A0092B-C50C-407E-A947-70E740481C1C}">
                <a14:useLocalDpi xmlns:a14="http://schemas.microsoft.com/office/drawing/2010/main" val="0"/>
              </a:ext>
            </a:extLst>
          </a:blip>
          <a:srcRect l="14673" r="14673"/>
          <a:stretch>
            <a:fillRect/>
          </a:stretch>
        </p:blipFill>
        <p:spPr/>
      </p:pic>
      <p:pic>
        <p:nvPicPr>
          <p:cNvPr id="8" name="Segnaposto immagine 7" descr="russia.jpg"/>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12185" r="12185"/>
          <a:stretch>
            <a:fillRect/>
          </a:stretch>
        </p:blipFill>
        <p:spPr>
          <a:xfrm>
            <a:off x="6781800" y="2377440"/>
            <a:ext cx="2057400" cy="2039112"/>
          </a:xfrm>
        </p:spPr>
      </p:pic>
      <p:sp>
        <p:nvSpPr>
          <p:cNvPr id="6" name="Segnaposto testo 5"/>
          <p:cNvSpPr>
            <a:spLocks noGrp="1"/>
          </p:cNvSpPr>
          <p:nvPr>
            <p:ph type="body" sz="half" idx="2"/>
          </p:nvPr>
        </p:nvSpPr>
        <p:spPr>
          <a:xfrm>
            <a:off x="575008" y="1073971"/>
            <a:ext cx="3086100" cy="2040905"/>
          </a:xfrm>
        </p:spPr>
        <p:txBody>
          <a:bodyPr/>
          <a:lstStyle/>
          <a:p>
            <a:endParaRPr lang="pt-BR" dirty="0"/>
          </a:p>
          <a:p>
            <a:endParaRPr lang="it-IT" dirty="0"/>
          </a:p>
        </p:txBody>
      </p:sp>
      <p:pic>
        <p:nvPicPr>
          <p:cNvPr id="12" name="Immagine 11" descr="cina flag.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81801" y="228600"/>
            <a:ext cx="2057400" cy="2039112"/>
          </a:xfrm>
          <a:prstGeom prst="rect">
            <a:avLst/>
          </a:prstGeom>
        </p:spPr>
      </p:pic>
      <p:pic>
        <p:nvPicPr>
          <p:cNvPr id="13" name="Immagine 12" descr="sud-africa-bandiera-grunge_61-1048.jp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24387" y="2377440"/>
            <a:ext cx="2057401" cy="2039112"/>
          </a:xfrm>
          <a:prstGeom prst="rect">
            <a:avLst/>
          </a:prstGeom>
        </p:spPr>
      </p:pic>
      <p:pic>
        <p:nvPicPr>
          <p:cNvPr id="14" name="Immagine 13" descr="bandiera-india.jp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7993" y="228600"/>
            <a:ext cx="4247879" cy="4187952"/>
          </a:xfrm>
          <a:prstGeom prst="rect">
            <a:avLst/>
          </a:prstGeom>
        </p:spPr>
      </p:pic>
    </p:spTree>
    <p:extLst>
      <p:ext uri="{BB962C8B-B14F-4D97-AF65-F5344CB8AC3E}">
        <p14:creationId xmlns:p14="http://schemas.microsoft.com/office/powerpoint/2010/main" val="325420645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xmlns:p14="http://schemas.microsoft.com/office/powerpoint/2010/main" spd="slow">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1800" dirty="0"/>
              <a:t>Sono almeno quattro i caratteri che, a giudizio degli studiosi, rendono i Paesi Brics sufficientemente omogenei tra </a:t>
            </a:r>
            <a:r>
              <a:rPr lang="it-IT" sz="1800" dirty="0" smtClean="0"/>
              <a:t>loro; </a:t>
            </a:r>
            <a:endParaRPr lang="it-IT" sz="1800" dirty="0"/>
          </a:p>
        </p:txBody>
      </p:sp>
      <p:sp>
        <p:nvSpPr>
          <p:cNvPr id="3" name="Rettangolo 2"/>
          <p:cNvSpPr/>
          <p:nvPr/>
        </p:nvSpPr>
        <p:spPr>
          <a:xfrm rot="20707236">
            <a:off x="-337336" y="2018087"/>
            <a:ext cx="6200271" cy="646331"/>
          </a:xfrm>
          <a:prstGeom prst="rect">
            <a:avLst/>
          </a:prstGeom>
          <a:noFill/>
        </p:spPr>
        <p:txBody>
          <a:bodyPr wrap="square" lIns="91440" tIns="45720" rIns="91440" bIns="45720">
            <a:spAutoFit/>
          </a:bodyPr>
          <a:lstStyle/>
          <a:p>
            <a:pPr algn="ctr"/>
            <a:r>
              <a:rPr lang="it-IT" sz="36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L’estensione territoriale</a:t>
            </a:r>
            <a:endParaRPr lang="it-IT" sz="36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4" name="Rettangolo 3"/>
          <p:cNvSpPr/>
          <p:nvPr/>
        </p:nvSpPr>
        <p:spPr>
          <a:xfrm rot="870970">
            <a:off x="4064969" y="2577808"/>
            <a:ext cx="5155618" cy="830997"/>
          </a:xfrm>
          <a:prstGeom prst="rect">
            <a:avLst/>
          </a:prstGeom>
          <a:noFill/>
        </p:spPr>
        <p:txBody>
          <a:bodyPr wrap="square" lIns="91440" tIns="45720" rIns="91440" bIns="45720">
            <a:spAutoFit/>
          </a:bodyPr>
          <a:lstStyle/>
          <a:p>
            <a:pPr algn="ctr"/>
            <a:r>
              <a:rPr lang="it-IT" sz="48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La popolazione</a:t>
            </a:r>
            <a:endParaRPr lang="it-IT" sz="4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5" name="Rettangolo 4"/>
          <p:cNvSpPr/>
          <p:nvPr/>
        </p:nvSpPr>
        <p:spPr>
          <a:xfrm rot="20783614">
            <a:off x="1118271" y="3989384"/>
            <a:ext cx="3628528" cy="1938992"/>
          </a:xfrm>
          <a:prstGeom prst="rect">
            <a:avLst/>
          </a:prstGeom>
          <a:noFill/>
        </p:spPr>
        <p:txBody>
          <a:bodyPr wrap="square" lIns="91440" tIns="45720" rIns="91440" bIns="45720">
            <a:spAutoFit/>
          </a:bodyPr>
          <a:lstStyle/>
          <a:p>
            <a:pPr algn="ctr"/>
            <a:r>
              <a:rPr lang="it-IT" sz="4000" dirty="0" smtClean="0">
                <a:ln w="10160">
                  <a:solidFill>
                    <a:schemeClr val="accent1"/>
                  </a:solidFill>
                  <a:prstDash val="solid"/>
                </a:ln>
                <a:solidFill>
                  <a:srgbClr val="FFFFFF"/>
                </a:solidFill>
                <a:effectLst>
                  <a:outerShdw blurRad="38100" dist="32000" dir="5400000" algn="tl">
                    <a:srgbClr val="000000">
                      <a:alpha val="30000"/>
                    </a:srgbClr>
                  </a:outerShdw>
                </a:effectLst>
              </a:rPr>
              <a:t>La performance economica</a:t>
            </a:r>
            <a:endParaRPr lang="it-IT" sz="4000" dirty="0">
              <a:ln w="10160">
                <a:solidFill>
                  <a:schemeClr val="accent1"/>
                </a:solidFill>
                <a:prstDash val="solid"/>
              </a:ln>
              <a:solidFill>
                <a:srgbClr val="FFFFFF"/>
              </a:solidFill>
              <a:effectLst>
                <a:outerShdw blurRad="38100" dist="32000" dir="5400000" algn="tl">
                  <a:srgbClr val="000000">
                    <a:alpha val="30000"/>
                  </a:srgbClr>
                </a:outerShdw>
              </a:effectLst>
            </a:endParaRPr>
          </a:p>
        </p:txBody>
      </p:sp>
      <p:sp>
        <p:nvSpPr>
          <p:cNvPr id="6" name="Rettangolo 5"/>
          <p:cNvSpPr/>
          <p:nvPr/>
        </p:nvSpPr>
        <p:spPr>
          <a:xfrm rot="1074362">
            <a:off x="3623456" y="4297827"/>
            <a:ext cx="5797167" cy="923330"/>
          </a:xfrm>
          <a:prstGeom prst="rect">
            <a:avLst/>
          </a:prstGeom>
          <a:noFill/>
        </p:spPr>
        <p:txBody>
          <a:bodyPr wrap="none" lIns="91440" tIns="45720" rIns="91440" bIns="45720">
            <a:spAutoFit/>
          </a:bodyPr>
          <a:lstStyle/>
          <a:p>
            <a:pPr algn="ctr"/>
            <a:r>
              <a:rPr lang="it-IT" sz="54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rPr>
              <a:t>Il livello di vita</a:t>
            </a:r>
            <a:endParaRPr lang="it-IT" sz="5400" b="1"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endParaRPr>
          </a:p>
        </p:txBody>
      </p:sp>
    </p:spTree>
    <p:extLst>
      <p:ext uri="{BB962C8B-B14F-4D97-AF65-F5344CB8AC3E}">
        <p14:creationId xmlns:p14="http://schemas.microsoft.com/office/powerpoint/2010/main" val="373708115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ppt_w</p:attrName>
                                        </p:attrNameLst>
                                      </p:cBhvr>
                                      <p:tavLst>
                                        <p:tav tm="0">
                                          <p:val>
                                            <p:fltVal val="0"/>
                                          </p:val>
                                        </p:tav>
                                        <p:tav tm="100000">
                                          <p:val>
                                            <p:strVal val="#ppt_w"/>
                                          </p:val>
                                        </p:tav>
                                      </p:tavLst>
                                    </p:anim>
                                    <p:anim calcmode="lin" valueType="num">
                                      <p:cBhvr>
                                        <p:cTn id="26" dur="500" fill="hold"/>
                                        <p:tgtEl>
                                          <p:spTgt spid="3"/>
                                        </p:tgtEl>
                                        <p:attrNameLst>
                                          <p:attrName>ppt_h</p:attrName>
                                        </p:attrNameLst>
                                      </p:cBhvr>
                                      <p:tavLst>
                                        <p:tav tm="0">
                                          <p:val>
                                            <p:fltVal val="0"/>
                                          </p:val>
                                        </p:tav>
                                        <p:tav tm="100000">
                                          <p:val>
                                            <p:strVal val="#ppt_h"/>
                                          </p:val>
                                        </p:tav>
                                      </p:tavLst>
                                    </p:anim>
                                  </p:childTnLst>
                                </p:cTn>
                              </p:par>
                            </p:childTnLst>
                          </p:cTn>
                        </p:par>
                        <p:par>
                          <p:cTn id="27" fill="hold">
                            <p:stCondLst>
                              <p:cond delay="500"/>
                            </p:stCondLst>
                            <p:childTnLst>
                              <p:par>
                                <p:cTn id="28" presetID="23" presetClass="entr" presetSubtype="16" fill="hold" grpId="0" nodeType="after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ppt_w</p:attrName>
                                        </p:attrNameLst>
                                      </p:cBhvr>
                                      <p:tavLst>
                                        <p:tav tm="0">
                                          <p:val>
                                            <p:fltVal val="0"/>
                                          </p:val>
                                        </p:tav>
                                        <p:tav tm="100000">
                                          <p:val>
                                            <p:strVal val="#ppt_w"/>
                                          </p:val>
                                        </p:tav>
                                      </p:tavLst>
                                    </p:anim>
                                    <p:anim calcmode="lin" valueType="num">
                                      <p:cBhvr>
                                        <p:cTn id="31" dur="500" fill="hold"/>
                                        <p:tgtEl>
                                          <p:spTgt spid="4"/>
                                        </p:tgtEl>
                                        <p:attrNameLst>
                                          <p:attrName>ppt_h</p:attrName>
                                        </p:attrNameLst>
                                      </p:cBhvr>
                                      <p:tavLst>
                                        <p:tav tm="0">
                                          <p:val>
                                            <p:fltVal val="0"/>
                                          </p:val>
                                        </p:tav>
                                        <p:tav tm="100000">
                                          <p:val>
                                            <p:strVal val="#ppt_h"/>
                                          </p:val>
                                        </p:tav>
                                      </p:tavLst>
                                    </p:anim>
                                  </p:childTnLst>
                                </p:cTn>
                              </p:par>
                            </p:childTnLst>
                          </p:cTn>
                        </p:par>
                        <p:par>
                          <p:cTn id="32" fill="hold">
                            <p:stCondLst>
                              <p:cond delay="1000"/>
                            </p:stCondLst>
                            <p:childTnLst>
                              <p:par>
                                <p:cTn id="33" presetID="23" presetClass="entr" presetSubtype="16" fill="hold" grpId="0" nodeType="after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500" fill="hold"/>
                                        <p:tgtEl>
                                          <p:spTgt spid="5"/>
                                        </p:tgtEl>
                                        <p:attrNameLst>
                                          <p:attrName>ppt_w</p:attrName>
                                        </p:attrNameLst>
                                      </p:cBhvr>
                                      <p:tavLst>
                                        <p:tav tm="0">
                                          <p:val>
                                            <p:fltVal val="0"/>
                                          </p:val>
                                        </p:tav>
                                        <p:tav tm="100000">
                                          <p:val>
                                            <p:strVal val="#ppt_w"/>
                                          </p:val>
                                        </p:tav>
                                      </p:tavLst>
                                    </p:anim>
                                    <p:anim calcmode="lin" valueType="num">
                                      <p:cBhvr>
                                        <p:cTn id="36" dur="500" fill="hold"/>
                                        <p:tgtEl>
                                          <p:spTgt spid="5"/>
                                        </p:tgtEl>
                                        <p:attrNameLst>
                                          <p:attrName>ppt_h</p:attrName>
                                        </p:attrNameLst>
                                      </p:cBhvr>
                                      <p:tavLst>
                                        <p:tav tm="0">
                                          <p:val>
                                            <p:fltVal val="0"/>
                                          </p:val>
                                        </p:tav>
                                        <p:tav tm="100000">
                                          <p:val>
                                            <p:strVal val="#ppt_h"/>
                                          </p:val>
                                        </p:tav>
                                      </p:tavLst>
                                    </p:anim>
                                  </p:childTnLst>
                                </p:cTn>
                              </p:par>
                            </p:childTnLst>
                          </p:cTn>
                        </p:par>
                        <p:par>
                          <p:cTn id="37" fill="hold">
                            <p:stCondLst>
                              <p:cond delay="1500"/>
                            </p:stCondLst>
                            <p:childTnLst>
                              <p:par>
                                <p:cTn id="38" presetID="23" presetClass="entr" presetSubtype="16" fill="hold" grpId="0" nodeType="after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p:cTn id="40" dur="500" fill="hold"/>
                                        <p:tgtEl>
                                          <p:spTgt spid="6"/>
                                        </p:tgtEl>
                                        <p:attrNameLst>
                                          <p:attrName>ppt_w</p:attrName>
                                        </p:attrNameLst>
                                      </p:cBhvr>
                                      <p:tavLst>
                                        <p:tav tm="0">
                                          <p:val>
                                            <p:fltVal val="0"/>
                                          </p:val>
                                        </p:tav>
                                        <p:tav tm="100000">
                                          <p:val>
                                            <p:strVal val="#ppt_w"/>
                                          </p:val>
                                        </p:tav>
                                      </p:tavLst>
                                    </p:anim>
                                    <p:anim calcmode="lin" valueType="num">
                                      <p:cBhvr>
                                        <p:cTn id="41"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86676" y="2213435"/>
            <a:ext cx="5638800" cy="1362075"/>
          </a:xfrm>
        </p:spPr>
        <p:txBody>
          <a:bodyPr/>
          <a:lstStyle/>
          <a:p>
            <a:r>
              <a:rPr lang="it-IT" b="1" dirty="0"/>
              <a:t>Estensione territoriale </a:t>
            </a:r>
            <a:r>
              <a:rPr lang="it-IT" dirty="0"/>
              <a:t/>
            </a:r>
            <a:br>
              <a:rPr lang="it-IT" dirty="0"/>
            </a:br>
            <a:endParaRPr lang="it-IT" dirty="0"/>
          </a:p>
        </p:txBody>
      </p:sp>
      <p:sp>
        <p:nvSpPr>
          <p:cNvPr id="3" name="Segnaposto testo 2"/>
          <p:cNvSpPr>
            <a:spLocks noGrp="1"/>
          </p:cNvSpPr>
          <p:nvPr>
            <p:ph type="body" idx="1"/>
          </p:nvPr>
        </p:nvSpPr>
        <p:spPr>
          <a:xfrm>
            <a:off x="2206619" y="3412165"/>
            <a:ext cx="6718857" cy="1980922"/>
          </a:xfrm>
        </p:spPr>
        <p:txBody>
          <a:bodyPr>
            <a:noAutofit/>
          </a:bodyPr>
          <a:lstStyle/>
          <a:p>
            <a:r>
              <a:rPr lang="it-IT" sz="1800" dirty="0"/>
              <a:t>I Paesi Brics sono territorialmente molto estesi. Il </a:t>
            </a:r>
            <a:r>
              <a:rPr lang="it-IT" sz="1800" dirty="0" smtClean="0"/>
              <a:t>più piccolo </a:t>
            </a:r>
            <a:r>
              <a:rPr lang="it-IT" sz="1800" dirty="0"/>
              <a:t>di essi, il Sudafrica, ha una superficie quasi equivalente a quella totale dell’Italia, della Germania e della Francia; segue poi l’India, settimo Paese </a:t>
            </a:r>
            <a:r>
              <a:rPr lang="it-IT" sz="1800" dirty="0" smtClean="0"/>
              <a:t>più vasto </a:t>
            </a:r>
            <a:r>
              <a:rPr lang="it-IT" sz="1800" dirty="0"/>
              <a:t>al mondo, grande quanto il </a:t>
            </a:r>
            <a:r>
              <a:rPr lang="it-IT" sz="1800" dirty="0" smtClean="0"/>
              <a:t>doppio </a:t>
            </a:r>
            <a:r>
              <a:rPr lang="it-IT" sz="1800" dirty="0"/>
              <a:t>di Francia, Germania, Italia e Giappone. Il Brasile, a sua volta, ha una superficie sette volte maggiore del Sudafrica, la Cina circa otto volte maggiore, la Russia – il Paese </a:t>
            </a:r>
            <a:r>
              <a:rPr lang="it-IT" sz="1800" dirty="0" smtClean="0"/>
              <a:t>più ampio </a:t>
            </a:r>
            <a:r>
              <a:rPr lang="it-IT" sz="1800" dirty="0"/>
              <a:t>al mondo – si estende su un territorio pari a quello totale del Brasile e della Cina. Nel complesso, i cinque Paesi occupano una superficie pari a oltre un quarto delle terre emerse. </a:t>
            </a:r>
          </a:p>
          <a:p>
            <a:endParaRPr lang="it-IT" sz="1800" dirty="0"/>
          </a:p>
        </p:txBody>
      </p:sp>
    </p:spTree>
    <p:extLst>
      <p:ext uri="{BB962C8B-B14F-4D97-AF65-F5344CB8AC3E}">
        <p14:creationId xmlns:p14="http://schemas.microsoft.com/office/powerpoint/2010/main" val="26199858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xmlns:p14="http://schemas.microsoft.com/office/powerpoint/2010/main" spd="slow">
        <p:split orient="vert"/>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
            </a:r>
            <a:br>
              <a:rPr lang="it-IT" dirty="0"/>
            </a:br>
            <a:r>
              <a:rPr lang="it-IT" b="1" dirty="0"/>
              <a:t>Popolazione </a:t>
            </a:r>
            <a:endParaRPr lang="it-IT" dirty="0"/>
          </a:p>
        </p:txBody>
      </p:sp>
      <p:sp>
        <p:nvSpPr>
          <p:cNvPr id="4" name="Segnaposto testo 3"/>
          <p:cNvSpPr>
            <a:spLocks noGrp="1"/>
          </p:cNvSpPr>
          <p:nvPr>
            <p:ph type="body" sz="half" idx="2"/>
          </p:nvPr>
        </p:nvSpPr>
        <p:spPr>
          <a:xfrm>
            <a:off x="498518" y="1129552"/>
            <a:ext cx="7558960" cy="910049"/>
          </a:xfrm>
        </p:spPr>
        <p:txBody>
          <a:bodyPr/>
          <a:lstStyle/>
          <a:p>
            <a:r>
              <a:rPr lang="it-IT" dirty="0"/>
              <a:t>Anche sotto il profilo demografico, i Brics sono dei “giganti”. Si osservi, in merito, il seguente grafico: </a:t>
            </a:r>
          </a:p>
          <a:p>
            <a:endParaRPr lang="it-IT" dirty="0"/>
          </a:p>
        </p:txBody>
      </p:sp>
      <p:pic>
        <p:nvPicPr>
          <p:cNvPr id="5" name="Immagine 4" descr="Schermata 2017-06-02 alle 16.30.27.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1619" y="2142223"/>
            <a:ext cx="6643168" cy="4272800"/>
          </a:xfrm>
          <a:prstGeom prst="rect">
            <a:avLst/>
          </a:prstGeom>
        </p:spPr>
      </p:pic>
    </p:spTree>
    <p:extLst>
      <p:ext uri="{BB962C8B-B14F-4D97-AF65-F5344CB8AC3E}">
        <p14:creationId xmlns:p14="http://schemas.microsoft.com/office/powerpoint/2010/main" val="2398751646"/>
      </p:ext>
    </p:extLst>
  </p:cSld>
  <p:clrMapOvr>
    <a:masterClrMapping/>
  </p:clrMapOvr>
  <p:transition xmlns:p14="http://schemas.microsoft.com/office/powerpoint/2010/main" spd="slow">
    <p:randomBar dir="ver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Rettangolo 1"/>
          <p:cNvSpPr/>
          <p:nvPr/>
        </p:nvSpPr>
        <p:spPr>
          <a:xfrm>
            <a:off x="-1" y="27191"/>
            <a:ext cx="8120873" cy="646331"/>
          </a:xfrm>
          <a:prstGeom prst="rect">
            <a:avLst/>
          </a:prstGeom>
        </p:spPr>
        <p:txBody>
          <a:bodyPr wrap="square">
            <a:spAutoFit/>
          </a:bodyPr>
          <a:lstStyle/>
          <a:p>
            <a:r>
              <a:rPr lang="it-IT" i="1" dirty="0"/>
              <a:t>Relativamente alla </a:t>
            </a:r>
            <a:r>
              <a:rPr lang="it-IT" i="1" dirty="0" smtClean="0"/>
              <a:t>densità demografica</a:t>
            </a:r>
            <a:r>
              <a:rPr lang="it-IT" i="1" dirty="0"/>
              <a:t>, si faccia riferimento al seguente grafico:</a:t>
            </a:r>
          </a:p>
        </p:txBody>
      </p:sp>
      <p:sp>
        <p:nvSpPr>
          <p:cNvPr id="4" name="Rettangolo 3"/>
          <p:cNvSpPr/>
          <p:nvPr/>
        </p:nvSpPr>
        <p:spPr>
          <a:xfrm>
            <a:off x="179609" y="6211669"/>
            <a:ext cx="9144000" cy="646331"/>
          </a:xfrm>
          <a:prstGeom prst="rect">
            <a:avLst/>
          </a:prstGeom>
        </p:spPr>
        <p:txBody>
          <a:bodyPr wrap="square">
            <a:spAutoFit/>
          </a:bodyPr>
          <a:lstStyle/>
          <a:p>
            <a:r>
              <a:rPr lang="it-IT" i="1" dirty="0"/>
              <a:t>La Russia, come si osservava in precedenza, ha il </a:t>
            </a:r>
            <a:r>
              <a:rPr lang="it-IT" i="1" dirty="0" smtClean="0"/>
              <a:t>più basso </a:t>
            </a:r>
            <a:r>
              <a:rPr lang="it-IT" i="1" dirty="0"/>
              <a:t>valore di </a:t>
            </a:r>
            <a:r>
              <a:rPr lang="it-IT" i="1" dirty="0" smtClean="0"/>
              <a:t>densità della </a:t>
            </a:r>
            <a:r>
              <a:rPr lang="it-IT" i="1" dirty="0"/>
              <a:t>popolazione, l’India il </a:t>
            </a:r>
            <a:r>
              <a:rPr lang="it-IT" i="1" dirty="0" smtClean="0"/>
              <a:t>più elevato </a:t>
            </a:r>
            <a:r>
              <a:rPr lang="it-IT" i="1" dirty="0"/>
              <a:t>(ben oltre 40 volte quello della Russia!)</a:t>
            </a:r>
          </a:p>
        </p:txBody>
      </p:sp>
    </p:spTree>
    <p:extLst>
      <p:ext uri="{BB962C8B-B14F-4D97-AF65-F5344CB8AC3E}">
        <p14:creationId xmlns:p14="http://schemas.microsoft.com/office/powerpoint/2010/main" val="3185729919"/>
      </p:ext>
    </p:extLst>
  </p:cSld>
  <p:clrMapOvr>
    <a:masterClrMapping/>
  </p:clrMapOvr>
  <p:transition xmlns:p14="http://schemas.microsoft.com/office/powerpoint/2010/main" spd="slow">
    <p:pull/>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Vantaggio">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majorFont>
      <a:minorFont>
        <a:latin typeface="Rockwell"/>
        <a:ea typeface=""/>
        <a:cs typeface=""/>
        <a:font script="Jpan" typeface="ＭＳ ゴシック"/>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Vantaggio.thmx</Template>
  <TotalTime>348</TotalTime>
  <Words>849</Words>
  <Application>Microsoft Macintosh PowerPoint</Application>
  <PresentationFormat>Presentazione su schermo (4:3)</PresentationFormat>
  <Paragraphs>41</Paragraphs>
  <Slides>17</Slides>
  <Notes>0</Notes>
  <HiddenSlides>0</HiddenSlides>
  <MMClips>0</MMClips>
  <ScaleCrop>false</ScaleCrop>
  <HeadingPairs>
    <vt:vector size="4" baseType="variant">
      <vt:variant>
        <vt:lpstr>Tema</vt:lpstr>
      </vt:variant>
      <vt:variant>
        <vt:i4>1</vt:i4>
      </vt:variant>
      <vt:variant>
        <vt:lpstr>Titoli diapositive</vt:lpstr>
      </vt:variant>
      <vt:variant>
        <vt:i4>17</vt:i4>
      </vt:variant>
    </vt:vector>
  </HeadingPairs>
  <TitlesOfParts>
    <vt:vector size="18" baseType="lpstr">
      <vt:lpstr>Vantaggio</vt:lpstr>
      <vt:lpstr>BRICS, LE ECONOMIE CHE “TIRANO”  </vt:lpstr>
      <vt:lpstr>Presentazione di PowerPoint</vt:lpstr>
      <vt:lpstr>PERCHÉ I BRICS?  </vt:lpstr>
      <vt:lpstr>Presentazione di PowerPoint</vt:lpstr>
      <vt:lpstr>CARATTERI CHE ACCOMUNANO I PAESI BRICS  </vt:lpstr>
      <vt:lpstr>Sono almeno quattro i caratteri che, a giudizio degli studiosi, rendono i Paesi Brics sufficientemente omogenei tra loro; </vt:lpstr>
      <vt:lpstr>Estensione territoriale  </vt:lpstr>
      <vt:lpstr> Popolazione </vt:lpstr>
      <vt:lpstr>Presentazione di PowerPoint</vt:lpstr>
      <vt:lpstr>Presentazione di PowerPoint</vt:lpstr>
      <vt:lpstr>Performance economica  </vt:lpstr>
      <vt:lpstr>Livello di vita  </vt:lpstr>
      <vt:lpstr>ALTRI CARATTERI DEI PAESI BRICS  </vt:lpstr>
      <vt:lpstr>Gli scambi internazionali  </vt:lpstr>
      <vt:lpstr>Presentazione di PowerPoint</vt:lpstr>
      <vt:lpstr>I PROBLEMI CHE HANNO DI FRONTE OGGI I BRICS  </vt:lpstr>
      <vt:lpstr>Presentazione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BRICS, LE ECONOMIE CHE “TIRANO”  </dc:title>
  <dc:creator>Irene Pellegrini</dc:creator>
  <cp:lastModifiedBy>Irene Pellegrini</cp:lastModifiedBy>
  <cp:revision>39</cp:revision>
  <cp:lastPrinted>2017-06-13T19:16:27Z</cp:lastPrinted>
  <dcterms:created xsi:type="dcterms:W3CDTF">2017-06-02T13:54:11Z</dcterms:created>
  <dcterms:modified xsi:type="dcterms:W3CDTF">2017-06-14T13:04:29Z</dcterms:modified>
</cp:coreProperties>
</file>